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276" r:id="rId5"/>
    <p:sldId id="293" r:id="rId6"/>
    <p:sldId id="294" r:id="rId7"/>
    <p:sldId id="277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91" r:id="rId20"/>
    <p:sldId id="292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83C576-7587-4607-BD9F-0E89E413E320}">
          <p14:sldIdLst>
            <p14:sldId id="256"/>
            <p14:sldId id="276"/>
            <p14:sldId id="293"/>
            <p14:sldId id="294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91"/>
            <p14:sldId id="292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2856" userDrawn="1">
          <p15:clr>
            <a:srgbClr val="A4A3A4"/>
          </p15:clr>
        </p15:guide>
        <p15:guide id="2" orient="horz" pos="2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2280" autoAdjust="0"/>
  </p:normalViewPr>
  <p:slideViewPr>
    <p:cSldViewPr snapToGrid="0">
      <p:cViewPr>
        <p:scale>
          <a:sx n="66" d="100"/>
          <a:sy n="66" d="100"/>
        </p:scale>
        <p:origin x="-452" y="134"/>
      </p:cViewPr>
      <p:guideLst>
        <p:guide orient="horz" pos="2184"/>
        <p:guide pos="28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6" name="Custom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17" name="Custom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18" name="Custom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19" name="Custom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0" name="Custom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1" name="Custom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2" name="CustomShape 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3" name="CustomShape 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4" name="CustomShape 1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5" name="CustomShape 1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6" name="CustomShape 1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7" name="CustomShape 1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8" name="CustomShape 1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29" name="CustomShape 1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30" name="CustomShape 1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131" name="CustomShape 17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</p:spPr>
      </p:sp>
      <p:sp>
        <p:nvSpPr>
          <p:cNvPr id="132" name="CustomShape 18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</p:spPr>
      </p:sp>
      <p:sp>
        <p:nvSpPr>
          <p:cNvPr id="133" name="PlaceHolder 19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2640" cy="4091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34" name="CustomShape 20"/>
          <p:cNvSpPr/>
          <p:nvPr/>
        </p:nvSpPr>
        <p:spPr>
          <a:xfrm>
            <a:off x="0" y="8685360"/>
            <a:ext cx="2971800" cy="457200"/>
          </a:xfrm>
          <a:prstGeom prst="rect">
            <a:avLst/>
          </a:prstGeom>
        </p:spPr>
      </p:sp>
      <p:sp>
        <p:nvSpPr>
          <p:cNvPr id="135" name="PlaceHolder 21"/>
          <p:cNvSpPr>
            <a:spLocks noGrp="1"/>
          </p:cNvSpPr>
          <p:nvPr>
            <p:ph type="sldNum"/>
          </p:nvPr>
        </p:nvSpPr>
        <p:spPr>
          <a:xfrm>
            <a:off x="3884760" y="8684640"/>
            <a:ext cx="2947680" cy="4334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FAFCB250-9282-49C8-8442-16DA9D2917D2}" type="slidenum">
              <a:rPr lang="en-US" sz="1200">
                <a:solidFill>
                  <a:srgbClr val="000000"/>
                </a:solidFill>
                <a:latin typeface="Times New Roman"/>
                <a:ea typeface="Arial Unicode MS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91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025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10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2129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11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97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12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299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13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212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14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775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15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869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16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539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17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6210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18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63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19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72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36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76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4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04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5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741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6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69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7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02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8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06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7D07075-1C51-42A3-A917-8CCA630C82F6}" type="slidenum">
              <a:rPr lang="en-US" sz="1200">
                <a:solidFill>
                  <a:srgbClr val="000000"/>
                </a:solidFill>
                <a:latin typeface="Times New Roman"/>
              </a:rPr>
              <a:t>9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4080" cy="4093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633D5E0E-CE49-4F02-8BF9-99F4ECD10902}" type="slidenum">
              <a:rPr lang="en-US" sz="1200">
                <a:solidFill>
                  <a:srgbClr val="000000"/>
                </a:solidFill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07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19292040"/>
            <a:ext cx="409104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55348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1678400"/>
            <a:ext cx="4091040" cy="137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142640" y="11091600"/>
            <a:ext cx="7520040" cy="137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1678400"/>
            <a:ext cx="4091040" cy="137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5348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19292040"/>
            <a:ext cx="409068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19292040"/>
            <a:ext cx="409104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55348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1678400"/>
            <a:ext cx="4091040" cy="137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1142640" y="11091600"/>
            <a:ext cx="7520040" cy="137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255348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19292040"/>
            <a:ext cx="409068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19292040"/>
            <a:ext cx="409104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255348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142640" y="11091600"/>
            <a:ext cx="7520040" cy="137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338727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2553480" y="1929204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42640" y="380160"/>
            <a:ext cx="7520040" cy="63432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553480" y="1600200"/>
            <a:ext cx="199620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19292040"/>
            <a:ext cx="4090680" cy="1615680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2640" y="426960"/>
            <a:ext cx="7520040" cy="540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338727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r>
              <a:rPr lang="en-US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US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09960" cy="642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r>
              <a:rPr lang="en-US"/>
              <a:t>February 22nd, 2007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7208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r>
              <a:rPr lang="en-US"/>
              <a:t>Ben Hershberg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0996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fld id="{49F32A32-B0BA-4F3A-8066-D3EFFFC323CB}" type="slidenum">
              <a:rPr lang="en-US"/>
              <a:t>‹#›</a:t>
            </a:fld>
            <a:endParaRPr/>
          </a:p>
        </p:txBody>
      </p:sp>
      <p:pic>
        <p:nvPicPr>
          <p:cNvPr id="5" name="Picture 4"/>
          <p:cNvPicPr/>
          <p:nvPr/>
        </p:nvPicPr>
        <p:blipFill>
          <a:blip r:embed="rId14"/>
          <a:stretch>
            <a:fillRect/>
          </a:stretch>
        </p:blipFill>
        <p:spPr>
          <a:xfrm>
            <a:off x="380880" y="457200"/>
            <a:ext cx="505080" cy="533520"/>
          </a:xfrm>
          <a:prstGeom prst="rect">
            <a:avLst/>
          </a:prstGeom>
        </p:spPr>
      </p:pic>
      <p:sp>
        <p:nvSpPr>
          <p:cNvPr id="6" name="Line 6"/>
          <p:cNvSpPr/>
          <p:nvPr/>
        </p:nvSpPr>
        <p:spPr>
          <a:xfrm>
            <a:off x="1143000" y="990720"/>
            <a:ext cx="754380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142640" y="426960"/>
            <a:ext cx="7520040" cy="540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338727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r>
              <a:rPr lang="en-US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US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/>
              <a:t>Seventh Outline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0996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/>
                <a:ea typeface="Arial Unicode MS"/>
              </a:rPr>
              <a:t>February 22nd, 2007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7208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/>
                <a:ea typeface="Arial Unicode MS"/>
              </a:rPr>
              <a:t>Ben Hershberg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0996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895A2BDD-ABB2-436F-B58D-B0B3F13A2942}" type="slidenum">
              <a:rPr lang="en-US" sz="1400">
                <a:solidFill>
                  <a:srgbClr val="000000"/>
                </a:solidFill>
                <a:latin typeface="Times New Roman"/>
                <a:ea typeface="Arial Unicode M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/>
          <p:nvPr/>
        </p:nvPicPr>
        <p:blipFill>
          <a:blip r:embed="rId14"/>
          <a:stretch>
            <a:fillRect/>
          </a:stretch>
        </p:blipFill>
        <p:spPr>
          <a:xfrm>
            <a:off x="380880" y="457200"/>
            <a:ext cx="505080" cy="533520"/>
          </a:xfrm>
          <a:prstGeom prst="rect">
            <a:avLst/>
          </a:prstGeom>
        </p:spPr>
      </p:pic>
      <p:sp>
        <p:nvSpPr>
          <p:cNvPr id="77" name="Line 1"/>
          <p:cNvSpPr/>
          <p:nvPr/>
        </p:nvSpPr>
        <p:spPr>
          <a:xfrm>
            <a:off x="1143000" y="990720"/>
            <a:ext cx="754380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78" name="PlaceHolder 2"/>
          <p:cNvSpPr>
            <a:spLocks noGrp="1"/>
          </p:cNvSpPr>
          <p:nvPr>
            <p:ph type="title"/>
          </p:nvPr>
        </p:nvSpPr>
        <p:spPr>
          <a:xfrm>
            <a:off x="1142640" y="426960"/>
            <a:ext cx="7520040" cy="540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91040" cy="338727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r>
              <a:rPr lang="en-US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US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/>
              <a:t>Seventh Outline Level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456840" y="6244920"/>
            <a:ext cx="210996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/>
                <a:ea typeface="Arial Unicode MS"/>
              </a:rPr>
              <a:t>March 22nd, 2007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7208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buFont typeface="Times New Roman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/>
                <a:ea typeface="Arial Unicode MS"/>
              </a:rPr>
              <a:t>Ben Hershberg</a:t>
            </a:r>
            <a:endParaRPr/>
          </a:p>
        </p:txBody>
      </p:sp>
      <p:sp>
        <p:nvSpPr>
          <p:cNvPr id="82" name="PlaceHolder 6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09960" cy="4528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Font typeface="Times New Roman"/>
              <a:buChar char="•"/>
            </a:pPr>
            <a:fld id="{01B97470-8F23-474E-8F2A-B47BF52468AF}" type="slidenum">
              <a:rPr lang="en-US" sz="1400">
                <a:solidFill>
                  <a:srgbClr val="000000"/>
                </a:solidFill>
                <a:latin typeface="Times New Roman"/>
                <a:ea typeface="Arial Unicode M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31656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12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Graph Theory, Topological Analysis - Terms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274930"/>
            <a:ext cx="7906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Topological Analysis: General, systematic, suited for CAD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/>
              <a:t>Graph</a:t>
            </a:r>
            <a:r>
              <a:rPr lang="en-US" sz="2000" dirty="0" smtClean="0"/>
              <a:t>: Nodes and directed branches, describes the topology of the circuit, ref. direction. Helps visualize CAD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/>
              <a:t>Tree</a:t>
            </a:r>
            <a:r>
              <a:rPr lang="en-US" sz="2000" dirty="0" smtClean="0"/>
              <a:t>: Connected </a:t>
            </a:r>
            <a:r>
              <a:rPr lang="en-US" sz="2000" dirty="0" err="1" smtClean="0"/>
              <a:t>subgraph</a:t>
            </a:r>
            <a:r>
              <a:rPr lang="en-US" sz="2000" dirty="0" smtClean="0"/>
              <a:t> containing all nodes but no loops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Branches in tree: </a:t>
            </a:r>
            <a:r>
              <a:rPr lang="en-US" sz="2000" u="sng" dirty="0" smtClean="0"/>
              <a:t>Twigs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Branches not in the tree: </a:t>
            </a:r>
            <a:r>
              <a:rPr lang="en-US" sz="2000" u="sng" dirty="0" smtClean="0"/>
              <a:t>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Links: </a:t>
            </a:r>
            <a:r>
              <a:rPr lang="en-US" sz="2000" u="sng" dirty="0" err="1" smtClean="0"/>
              <a:t>Cotree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135" y="4300614"/>
            <a:ext cx="161925" cy="114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575" y="4299335"/>
            <a:ext cx="161925" cy="114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4298757"/>
            <a:ext cx="161925" cy="114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670" y="4291137"/>
            <a:ext cx="161925" cy="114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625" y="4298757"/>
            <a:ext cx="161925" cy="114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910" y="4285398"/>
            <a:ext cx="161925" cy="114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270" y="4285398"/>
            <a:ext cx="161925" cy="114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298757"/>
            <a:ext cx="161925" cy="114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4300614"/>
            <a:ext cx="161925" cy="114300"/>
          </a:xfrm>
          <a:prstGeom prst="rect">
            <a:avLst/>
          </a:prstGeom>
        </p:spPr>
      </p:pic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15-b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18389"/>
            <a:ext cx="896701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KCL in Topological Formulation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KCL says the sum of currents leaving any node is zero.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Since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1(-1) means branch j leaves (enters) node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KCL for node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means: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Where I = [i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,i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,…,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and 0 = [0,0,….0]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Choose a tree, and partition A and I so that A = {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|A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&amp; I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{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|I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 and I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-(A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gives the twig currents from A and the link currents. Note A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cannot be singular     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071" y="2559745"/>
            <a:ext cx="5568284" cy="6296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15" y="3823773"/>
            <a:ext cx="161925" cy="114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250" y="3825654"/>
            <a:ext cx="161925" cy="114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10" y="3818034"/>
            <a:ext cx="161925" cy="1143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257" y="3830369"/>
            <a:ext cx="161925" cy="114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95" y="3329054"/>
            <a:ext cx="161925" cy="1143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692" y="3329054"/>
            <a:ext cx="161925" cy="114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50" y="3864168"/>
            <a:ext cx="161925" cy="114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31" y="3858429"/>
            <a:ext cx="161925" cy="1143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565" y="3858429"/>
            <a:ext cx="161925" cy="1143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829" y="3858429"/>
            <a:ext cx="161925" cy="1143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4792455"/>
            <a:ext cx="161925" cy="114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927" y="4804790"/>
            <a:ext cx="16192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398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16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1018389"/>
            <a:ext cx="453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" y="1599788"/>
            <a:ext cx="3884509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97" y="4341751"/>
            <a:ext cx="3749524" cy="2286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533900" y="2492697"/>
            <a:ext cx="4305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Twig currents can be found from link current. Fewer twigs than links.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4706417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329" y="2537585"/>
            <a:ext cx="5803671" cy="3024896"/>
          </a:xfrm>
          <a:prstGeom prst="rect">
            <a:avLst/>
          </a:prstGeom>
        </p:spPr>
      </p:pic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17-a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Generalized Branch Relations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1018389"/>
            <a:ext cx="89698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Generalized Branch Relations; S-domain!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General branch for lumped linear network contains a (single) element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which may be an R,L,C and dependent sources as well as a voltage and current source which may include the representation of initial energy stored in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29" y="5562481"/>
            <a:ext cx="5179771" cy="2132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400" y="2959538"/>
            <a:ext cx="3481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Since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-J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the branch vectors I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I – J &amp; V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V – V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hold</a:t>
            </a:r>
            <a:endParaRPr lang="en-US" sz="1600" b="1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42" y="4185919"/>
            <a:ext cx="161925" cy="114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80" y="4178299"/>
            <a:ext cx="161925" cy="114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378" y="4178299"/>
            <a:ext cx="161925" cy="114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875" y="4178299"/>
            <a:ext cx="161925" cy="114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412" y="4178299"/>
            <a:ext cx="161925" cy="114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429" y="4178299"/>
            <a:ext cx="16192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077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17-b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Generalized Branch Relations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1018389"/>
            <a:ext cx="896982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Nodal Analysis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Combining the branch relations with the KVL (V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A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and KCL (AI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=0)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gives the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matrix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086100" lvl="6" indent="-342900"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 = V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A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  <a:p>
            <a:pPr marL="3086100" lvl="6" indent="-342900"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AI = AJ</a:t>
            </a:r>
          </a:p>
          <a:p>
            <a:pPr lvl="6"/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Result 2 equations , 3 unknown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 I = YV</a:t>
            </a:r>
          </a:p>
          <a:p>
            <a:pPr lvl="6"/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Let the V-I relations of the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elements by described by the matrix relation I = YV, where the diagonal element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of Y represents the internal admittance of the b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branch I, and the off-diagonal one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kl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represents a dependent I source of branch k controlled by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By combining (1),(2) and (3), and eliminating V and I in the Laplace domain, the nodal equations 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="1" u="sng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(s)E(s) = J</a:t>
            </a:r>
            <a:r>
              <a:rPr lang="en-US" b="1" u="sng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(s)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result, where Y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(s) = AY(s)A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 the N x N </a:t>
            </a:r>
            <a:r>
              <a:rPr lang="en-US" sz="16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nodal admittance matrix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and J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(s) = A[J(s)-Y(s)V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(s)] the equivalent </a:t>
            </a:r>
            <a:r>
              <a:rPr lang="en-US" sz="16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nodal current excitation vector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(Due to independent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sources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u="sng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180" y="2349499"/>
            <a:ext cx="161925" cy="114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900" y="2349499"/>
            <a:ext cx="161925" cy="114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445" y="2359024"/>
            <a:ext cx="161925" cy="114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362" y="2359024"/>
            <a:ext cx="161925" cy="114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55" y="3352800"/>
            <a:ext cx="161925" cy="114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925" y="3352800"/>
            <a:ext cx="161925" cy="114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574" y="3352800"/>
            <a:ext cx="161925" cy="114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97" y="4054474"/>
            <a:ext cx="161925" cy="114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25" y="4054474"/>
            <a:ext cx="161925" cy="114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775" y="4060823"/>
            <a:ext cx="161925" cy="1143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855" y="4060823"/>
            <a:ext cx="161925" cy="114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75" y="4333030"/>
            <a:ext cx="161925" cy="114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149" y="4559299"/>
            <a:ext cx="161925" cy="1143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830" y="4778374"/>
            <a:ext cx="161925" cy="114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375" y="4778374"/>
            <a:ext cx="161925" cy="1143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748" y="5032688"/>
            <a:ext cx="161925" cy="114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400" y="5032688"/>
            <a:ext cx="161925" cy="114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955" y="5032688"/>
            <a:ext cx="161925" cy="1143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580" y="5289863"/>
            <a:ext cx="161925" cy="1143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17" y="5283826"/>
            <a:ext cx="161925" cy="1143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72" y="5283826"/>
            <a:ext cx="161925" cy="114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39" y="5287314"/>
            <a:ext cx="161925" cy="1143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296" y="5283826"/>
            <a:ext cx="161925" cy="114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59" y="5528927"/>
            <a:ext cx="161925" cy="114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0" y="5532415"/>
            <a:ext cx="161925" cy="1143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11" y="5528927"/>
            <a:ext cx="161925" cy="1143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904" y="5526378"/>
            <a:ext cx="16192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314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18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Generalized Branch Relations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1018389"/>
            <a:ext cx="89698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 </a:t>
            </a:r>
            <a:r>
              <a:rPr lang="en-US" sz="24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analysis </a:t>
            </a:r>
            <a:r>
              <a:rPr lang="en-US" sz="24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Parameters:</a:t>
            </a:r>
            <a:endParaRPr lang="en-US" sz="1600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25" y="1977724"/>
            <a:ext cx="75723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65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19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Generalized Branch Relations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366" y="2805658"/>
            <a:ext cx="3825672" cy="2871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" y="5862674"/>
            <a:ext cx="7286625" cy="4207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" y="1018389"/>
            <a:ext cx="89698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G</a:t>
            </a:r>
            <a:r>
              <a:rPr lang="en-US" sz="24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4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g</a:t>
            </a:r>
            <a:r>
              <a:rPr lang="en-US" sz="24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4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" y="2579752"/>
            <a:ext cx="5212992" cy="32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41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20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Generalized Branch Relations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1018389"/>
            <a:ext cx="89698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48473"/>
            <a:ext cx="4481045" cy="4039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1975473"/>
            <a:ext cx="4610100" cy="34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206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21-a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Generalized Branch Relations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1018389"/>
            <a:ext cx="89698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" y="1073682"/>
            <a:ext cx="4548855" cy="324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17" y="1074336"/>
            <a:ext cx="4376557" cy="4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725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Generalized Branch Relations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21-b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Generalized Branch Relations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1018389"/>
            <a:ext cx="89698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6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201179"/>
            <a:ext cx="46482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46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2"/>
          <p:cNvSpPr/>
          <p:nvPr/>
        </p:nvSpPr>
        <p:spPr>
          <a:xfrm>
            <a:off x="3085980" y="64834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34000" y="6499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30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Node Analysis Summary</a:t>
            </a:r>
            <a:endParaRPr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57355"/>
              </p:ext>
            </p:extLst>
          </p:nvPr>
        </p:nvGraphicFramePr>
        <p:xfrm>
          <a:off x="191860" y="1037811"/>
          <a:ext cx="869405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1090"/>
                <a:gridCol w="4332968"/>
              </a:tblGrid>
              <a:tr h="27577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600" b="1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Incidence</a:t>
                      </a:r>
                      <a:r>
                        <a:rPr lang="en-US" sz="12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Matrix, all analysis in s domain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90845"/>
              </p:ext>
            </p:extLst>
          </p:nvPr>
        </p:nvGraphicFramePr>
        <p:xfrm>
          <a:off x="184150" y="1436189"/>
          <a:ext cx="8699500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9750"/>
                <a:gridCol w="434975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Kirchhoff’s </a:t>
                      </a: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Laws: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600" b="1" u="sng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b="1" baseline="300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1600" b="1" u="sng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1600" b="1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branch</a:t>
                      </a:r>
                      <a:r>
                        <a:rPr lang="en-US" sz="12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Voltage Vector</a:t>
                      </a:r>
                    </a:p>
                    <a:p>
                      <a:pPr algn="ctr"/>
                      <a:r>
                        <a:rPr lang="en-US" sz="12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n-US" sz="12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node Voltage Vector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1600" b="1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branch Voltage Vector</a:t>
                      </a:r>
                    </a:p>
                    <a:p>
                      <a:pPr algn="ctr"/>
                      <a:r>
                        <a:rPr lang="en-US" sz="12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zero Vector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82399"/>
              </p:ext>
            </p:extLst>
          </p:nvPr>
        </p:nvGraphicFramePr>
        <p:xfrm>
          <a:off x="184150" y="2723336"/>
          <a:ext cx="8699500" cy="2063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9750"/>
                <a:gridCol w="4349750"/>
              </a:tblGrid>
              <a:tr h="2987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 Relations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738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600" b="1" baseline="30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</a:t>
                      </a:r>
                      <a:r>
                        <a:rPr lang="en-US" sz="16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en-US" sz="16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6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 </a:t>
                      </a:r>
                      <a:r>
                        <a:rPr lang="en-US" sz="16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endParaRPr lang="en-US" sz="1600" b="1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baseline="30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lang="en-US" sz="12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branch current vector</a:t>
                      </a:r>
                    </a:p>
                    <a:p>
                      <a:pPr algn="ctr"/>
                      <a:r>
                        <a:rPr lang="en-US" sz="12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element current vector</a:t>
                      </a:r>
                    </a:p>
                    <a:p>
                      <a:pPr algn="ctr"/>
                      <a:r>
                        <a:rPr lang="en-US" sz="12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2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source current vector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41738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30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lang="en-US" sz="16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en-US" sz="16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</a:t>
                      </a:r>
                      <a:r>
                        <a:rPr lang="en-US" sz="16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-25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200" b="1" baseline="30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lang="en-US" sz="12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branch voltage vector</a:t>
                      </a:r>
                    </a:p>
                    <a:p>
                      <a:pPr algn="ctr"/>
                      <a:r>
                        <a:rPr lang="en-US" sz="12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2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element voltage vector</a:t>
                      </a:r>
                    </a:p>
                    <a:p>
                      <a:pPr algn="ctr"/>
                      <a:r>
                        <a:rPr lang="en-US" sz="12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200" b="1" baseline="-25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n-US" sz="12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source voltage vector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41738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YV</a:t>
                      </a:r>
                      <a:endParaRPr lang="en-US" sz="1600" b="1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1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en-US" sz="12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branch admittance </a:t>
                      </a:r>
                      <a:r>
                        <a:rPr lang="en-US" sz="12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matrix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663849"/>
              </p:ext>
            </p:extLst>
          </p:nvPr>
        </p:nvGraphicFramePr>
        <p:xfrm>
          <a:off x="184150" y="4787504"/>
          <a:ext cx="8699500" cy="1617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9750"/>
                <a:gridCol w="4349750"/>
              </a:tblGrid>
              <a:tr h="2987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Combining Relations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738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1600" b="1" u="none" baseline="-25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1600" b="1" u="non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600" b="1" u="sng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AYA</a:t>
                      </a:r>
                      <a:r>
                        <a:rPr lang="en-US" sz="1600" b="1" u="none" baseline="300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en-US" sz="1600" b="1" u="none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1600" b="1" u="none" baseline="-25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1600" b="1" u="non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node admittance matrix</a:t>
                      </a:r>
                      <a:endParaRPr lang="en-US" sz="1600" b="1" u="none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41738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30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lang="en-US" sz="16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en-US" sz="16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</a:t>
                      </a:r>
                      <a:r>
                        <a:rPr lang="en-US" sz="16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b="1" baseline="-25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600" b="1" u="none" baseline="-25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1600" b="1" u="non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node current excitation matrix</a:t>
                      </a:r>
                    </a:p>
                  </a:txBody>
                  <a:tcPr anchor="ctr"/>
                </a:tc>
              </a:tr>
              <a:tr h="417381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1600" b="1" u="none" baseline="-25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16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n-US" sz="1600" b="1" u="non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600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600" b="1" u="none" baseline="-25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1600" b="1" u="none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Generalized node</a:t>
                      </a:r>
                      <a:r>
                        <a:rPr lang="en-US" sz="1600" b="1" u="non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equations</a:t>
                      </a:r>
                      <a:endParaRPr lang="en-US" sz="1600" b="1" u="none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1591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487" y="4248122"/>
            <a:ext cx="5124007" cy="2202974"/>
          </a:xfrm>
          <a:prstGeom prst="rect">
            <a:avLst/>
          </a:prstGeom>
        </p:spPr>
      </p:pic>
      <p:sp>
        <p:nvSpPr>
          <p:cNvPr id="136" name="CustomShape 1"/>
          <p:cNvSpPr/>
          <p:nvPr/>
        </p:nvSpPr>
        <p:spPr>
          <a:xfrm>
            <a:off x="457200" y="631656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12-b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197874" y="2191332"/>
            <a:ext cx="38788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KCL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KVL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Branch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Linear equations: N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Sparse ~ 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587" y="1160529"/>
            <a:ext cx="4892133" cy="32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12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31656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12-c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Graph Theory, Topological Analysis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173" y="1121879"/>
            <a:ext cx="5043654" cy="36518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600" y="4900014"/>
            <a:ext cx="790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Note the very high-resistance R</a:t>
            </a:r>
            <a:r>
              <a:rPr lang="en-US" sz="1600" baseline="-25000" dirty="0" smtClean="0"/>
              <a:t>bougs1</a:t>
            </a:r>
            <a:r>
              <a:rPr lang="en-US" sz="1600" dirty="0" smtClean="0"/>
              <a:t> and R</a:t>
            </a:r>
            <a:r>
              <a:rPr lang="en-US" sz="1600" baseline="-25000" dirty="0" smtClean="0"/>
              <a:t>bogus2 </a:t>
            </a:r>
            <a:r>
              <a:rPr lang="en-US" sz="1600" dirty="0" smtClean="0"/>
              <a:t>resistors in the </a:t>
            </a:r>
            <a:r>
              <a:rPr lang="en-US" sz="1600" dirty="0" err="1" smtClean="0"/>
              <a:t>netlist</a:t>
            </a:r>
            <a:r>
              <a:rPr lang="en-US" sz="1600" dirty="0" smtClean="0"/>
              <a:t> (not shown in the schematic for brevity) across each input voltage source, to </a:t>
            </a:r>
            <a:r>
              <a:rPr lang="en-US" sz="1600" dirty="0" err="1" smtClean="0"/>
              <a:t>keepSPICE</a:t>
            </a:r>
            <a:r>
              <a:rPr lang="en-US" sz="1600" dirty="0" smtClean="0"/>
              <a:t> from think V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and V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were open-circuited, just like the other op-amp circuit examples.; 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9160260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31656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12-d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312057" y="1140814"/>
            <a:ext cx="790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Note the very high-resistance R</a:t>
            </a:r>
            <a:r>
              <a:rPr lang="en-US" sz="1600" baseline="-25000" dirty="0" smtClean="0"/>
              <a:t>bougs1</a:t>
            </a:r>
            <a:r>
              <a:rPr lang="en-US" sz="1600" dirty="0" smtClean="0"/>
              <a:t> and R</a:t>
            </a:r>
            <a:r>
              <a:rPr lang="en-US" sz="1600" baseline="-25000" dirty="0" smtClean="0"/>
              <a:t>bogus2 </a:t>
            </a:r>
            <a:r>
              <a:rPr lang="en-US" sz="1600" dirty="0" smtClean="0"/>
              <a:t>resistors in the </a:t>
            </a:r>
            <a:r>
              <a:rPr lang="en-US" sz="1600" dirty="0" err="1" smtClean="0"/>
              <a:t>netlist</a:t>
            </a:r>
            <a:r>
              <a:rPr lang="en-US" sz="1600" dirty="0" smtClean="0"/>
              <a:t> (not shown in the schematic for brevity) across each input voltage source, to </a:t>
            </a:r>
            <a:r>
              <a:rPr lang="en-US" sz="1600" dirty="0" err="1" smtClean="0"/>
              <a:t>keepSPICE</a:t>
            </a:r>
            <a:r>
              <a:rPr lang="en-US" sz="1600" dirty="0" smtClean="0"/>
              <a:t> from think V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and V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were open-circuited, just like the other op-amp circuit examples.; </a:t>
            </a:r>
            <a:endParaRPr lang="en-US" sz="1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56" y="2155013"/>
            <a:ext cx="3853907" cy="3907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3257" y="2233193"/>
            <a:ext cx="3834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29285210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281" y="3819833"/>
            <a:ext cx="5839419" cy="2425448"/>
          </a:xfrm>
          <a:prstGeom prst="rect">
            <a:avLst/>
          </a:prstGeom>
        </p:spPr>
      </p:pic>
      <p:sp>
        <p:nvSpPr>
          <p:cNvPr id="136" name="CustomShape 1"/>
          <p:cNvSpPr/>
          <p:nvPr/>
        </p:nvSpPr>
        <p:spPr>
          <a:xfrm>
            <a:off x="457200" y="631656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13-a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35974" y="1160529"/>
            <a:ext cx="84317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cs typeface="Times New Roman" panose="02020603050405020304" pitchFamily="18" charset="0"/>
              </a:rPr>
              <a:t>Incidence Matrix </a:t>
            </a:r>
            <a:r>
              <a:rPr lang="en-US" sz="1600" i="1" u="sng" dirty="0" smtClean="0"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cs typeface="Times New Roman" panose="02020603050405020304" pitchFamily="18" charset="0"/>
              </a:rPr>
              <a:t>: Describes connectivity between nodes and 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imes New Roman" panose="02020603050405020304" pitchFamily="18" charset="0"/>
              </a:rPr>
              <a:t>Rules for </a:t>
            </a:r>
            <a:r>
              <a:rPr lang="en-US" sz="1600" dirty="0" err="1" smtClean="0">
                <a:cs typeface="Times New Roman" panose="02020603050405020304" pitchFamily="18" charset="0"/>
              </a:rPr>
              <a:t>a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ij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imes New Roman" panose="02020603050405020304" pitchFamily="18" charset="0"/>
              </a:rPr>
              <a:t>+1, if branch j is directed </a:t>
            </a:r>
            <a:r>
              <a:rPr lang="en-US" sz="1600" u="sng" dirty="0" smtClean="0">
                <a:cs typeface="Times New Roman" panose="02020603050405020304" pitchFamily="18" charset="0"/>
              </a:rPr>
              <a:t>away</a:t>
            </a:r>
            <a:r>
              <a:rPr lang="en-US" sz="1600" dirty="0" smtClean="0">
                <a:cs typeface="Times New Roman" panose="02020603050405020304" pitchFamily="18" charset="0"/>
              </a:rPr>
              <a:t> from node </a:t>
            </a:r>
            <a:r>
              <a:rPr lang="en-US" sz="1600" dirty="0" err="1" smtClean="0">
                <a:cs typeface="Times New Roman" panose="02020603050405020304" pitchFamily="18" charset="0"/>
              </a:rPr>
              <a:t>i</a:t>
            </a:r>
            <a:endParaRPr lang="en-US" sz="1600" dirty="0" smtClean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imes New Roman" panose="02020603050405020304" pitchFamily="18" charset="0"/>
              </a:rPr>
              <a:t>- 1, if branch j is directed </a:t>
            </a:r>
            <a:r>
              <a:rPr lang="en-US" sz="1600" u="sng" dirty="0" smtClean="0">
                <a:cs typeface="Times New Roman" panose="02020603050405020304" pitchFamily="18" charset="0"/>
              </a:rPr>
              <a:t>toward</a:t>
            </a:r>
            <a:r>
              <a:rPr lang="en-US" sz="1600" dirty="0" smtClean="0">
                <a:cs typeface="Times New Roman" panose="02020603050405020304" pitchFamily="18" charset="0"/>
              </a:rPr>
              <a:t> node </a:t>
            </a:r>
            <a:r>
              <a:rPr lang="en-US" sz="16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imes New Roman" panose="02020603050405020304" pitchFamily="18" charset="0"/>
              </a:rPr>
              <a:t>  0, if branch j is not incident with node </a:t>
            </a:r>
            <a:r>
              <a:rPr lang="en-US" sz="1600" dirty="0" err="1" smtClean="0">
                <a:cs typeface="Times New Roman" panose="02020603050405020304" pitchFamily="18" charset="0"/>
              </a:rPr>
              <a:t>i</a:t>
            </a:r>
            <a:endParaRPr lang="en-US" sz="1600" dirty="0" smtClean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As an example, the node-to-branch incidence matrix for the graph of Fig. 2.2b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 smtClean="0"/>
              <a:t>Augmented</a:t>
            </a:r>
            <a:r>
              <a:rPr lang="en-US" sz="1600" dirty="0" smtClean="0"/>
              <a:t> incidence matrix: Contains reference node (0)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78" y="4138008"/>
            <a:ext cx="17907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489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31656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13-b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84161" y="1101535"/>
            <a:ext cx="895660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>
                <a:cs typeface="Times New Roman" panose="02020603050405020304" pitchFamily="18" charset="0"/>
              </a:rPr>
              <a:t>Row: Nodes; Column: 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One row may be omitted, since sum of entries in each column is zero. (Reference node omitted)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Resulting matrix: A. # of non-reference nodes N </a:t>
            </a:r>
            <a:r>
              <a:rPr lang="en-US" u="sng" dirty="0" smtClean="0">
                <a:cs typeface="Times New Roman" panose="02020603050405020304" pitchFamily="18" charset="0"/>
              </a:rPr>
              <a:t>&lt;</a:t>
            </a:r>
            <a:r>
              <a:rPr lang="en-US" dirty="0" smtClean="0">
                <a:cs typeface="Times New Roman" panose="02020603050405020304" pitchFamily="18" charset="0"/>
              </a:rPr>
              <a:t> # of branches B </a:t>
            </a:r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cs typeface="Times New Roman" panose="02020603050405020304" pitchFamily="18" charset="0"/>
              </a:rPr>
              <a:t> Rank of A </a:t>
            </a:r>
            <a:r>
              <a:rPr lang="en-US" u="sng" dirty="0" smtClean="0">
                <a:cs typeface="Times New Roman" panose="02020603050405020304" pitchFamily="18" charset="0"/>
              </a:rPr>
              <a:t>&lt;</a:t>
            </a:r>
            <a:r>
              <a:rPr lang="en-US" dirty="0" smtClean="0">
                <a:cs typeface="Times New Roman" panose="02020603050405020304" pitchFamily="18" charset="0"/>
              </a:rPr>
              <a:t>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cs typeface="Times New Roman" panose="02020603050405020304" pitchFamily="18" charset="0"/>
              </a:rPr>
              <a:t>Partitioned incidence matrix</a:t>
            </a:r>
            <a:r>
              <a:rPr lang="en-US" dirty="0" smtClean="0">
                <a:cs typeface="Times New Roman" panose="02020603050405020304" pitchFamily="18" charset="0"/>
              </a:rPr>
              <a:t>: Choose a tree, put its twigs in the first N columns of A. Then:</a:t>
            </a:r>
          </a:p>
          <a:p>
            <a:pPr algn="ctr"/>
            <a:endParaRPr lang="en-US" dirty="0"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cs typeface="Times New Roman" panose="02020603050405020304" pitchFamily="18" charset="0"/>
              </a:rPr>
              <a:t>A = [ A </a:t>
            </a:r>
            <a:r>
              <a:rPr lang="en-US" baseline="-32000" dirty="0" smtClean="0">
                <a:cs typeface="Times New Roman" panose="02020603050405020304" pitchFamily="18" charset="0"/>
              </a:rPr>
              <a:t>t</a:t>
            </a:r>
            <a:r>
              <a:rPr lang="en-US" dirty="0" smtClean="0">
                <a:cs typeface="Times New Roman" panose="02020603050405020304" pitchFamily="18" charset="0"/>
              </a:rPr>
              <a:t> | A </a:t>
            </a:r>
            <a:r>
              <a:rPr lang="en-US" baseline="-36000" dirty="0" smtClean="0">
                <a:cs typeface="Times New Roman" panose="02020603050405020304" pitchFamily="18" charset="0"/>
              </a:rPr>
              <a:t>c </a:t>
            </a:r>
            <a:r>
              <a:rPr lang="en-US" dirty="0" smtClean="0">
                <a:cs typeface="Times New Roman" panose="02020603050405020304" pitchFamily="18" charset="0"/>
              </a:rPr>
              <a:t>] ;</a:t>
            </a:r>
            <a:r>
              <a:rPr lang="en-US" baseline="-36000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Nonsingular A </a:t>
            </a:r>
            <a:r>
              <a:rPr lang="en-US" baseline="-25000" dirty="0" smtClean="0">
                <a:cs typeface="Times New Roman" panose="02020603050405020304" pitchFamily="18" charset="0"/>
              </a:rPr>
              <a:t>t </a:t>
            </a:r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det</a:t>
            </a:r>
            <a:r>
              <a:rPr lang="en-US" dirty="0" smtClean="0">
                <a:cs typeface="Times New Roman" panose="02020603050405020304" pitchFamily="18" charset="0"/>
              </a:rPr>
              <a:t> { A </a:t>
            </a:r>
            <a:r>
              <a:rPr lang="en-US" baseline="-25000" dirty="0" smtClean="0">
                <a:cs typeface="Times New Roman" panose="02020603050405020304" pitchFamily="18" charset="0"/>
              </a:rPr>
              <a:t>t </a:t>
            </a:r>
            <a:r>
              <a:rPr lang="en-US" dirty="0" smtClean="0">
                <a:cs typeface="Times New Roman" panose="02020603050405020304" pitchFamily="18" charset="0"/>
              </a:rPr>
              <a:t>} != 0</a:t>
            </a:r>
          </a:p>
          <a:p>
            <a:pPr algn="ctr"/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It can be shown that </a:t>
            </a:r>
            <a:r>
              <a:rPr lang="en-US" dirty="0" err="1" smtClean="0">
                <a:cs typeface="Times New Roman" panose="02020603050405020304" pitchFamily="18" charset="0"/>
              </a:rPr>
              <a:t>det</a:t>
            </a:r>
            <a:r>
              <a:rPr lang="en-US" dirty="0" smtClean="0">
                <a:cs typeface="Times New Roman" panose="02020603050405020304" pitchFamily="18" charset="0"/>
              </a:rPr>
              <a:t> { A </a:t>
            </a:r>
            <a:r>
              <a:rPr lang="en-US" baseline="-25000" dirty="0" smtClean="0">
                <a:cs typeface="Times New Roman" panose="02020603050405020304" pitchFamily="18" charset="0"/>
              </a:rPr>
              <a:t>t</a:t>
            </a:r>
            <a:r>
              <a:rPr lang="en-US" dirty="0" smtClean="0">
                <a:cs typeface="Times New Roman" panose="02020603050405020304" pitchFamily="18" charset="0"/>
              </a:rPr>
              <a:t> } = </a:t>
            </a:r>
            <a:r>
              <a:rPr lang="en-US" u="sng" dirty="0" smtClean="0">
                <a:cs typeface="Times New Roman" panose="02020603050405020304" pitchFamily="18" charset="0"/>
              </a:rPr>
              <a:t>+</a:t>
            </a:r>
            <a:r>
              <a:rPr lang="en-US" dirty="0" smtClean="0">
                <a:cs typeface="Times New Roman" panose="02020603050405020304" pitchFamily="18" charset="0"/>
              </a:rPr>
              <a:t> 1; and that </a:t>
            </a:r>
            <a:r>
              <a:rPr lang="en-US" dirty="0" err="1" smtClean="0">
                <a:cs typeface="Times New Roman" panose="02020603050405020304" pitchFamily="18" charset="0"/>
              </a:rPr>
              <a:t>det</a:t>
            </a:r>
            <a:r>
              <a:rPr lang="en-US" dirty="0" smtClean="0">
                <a:cs typeface="Times New Roman" panose="02020603050405020304" pitchFamily="18" charset="0"/>
              </a:rPr>
              <a:t> { A A</a:t>
            </a:r>
            <a:r>
              <a:rPr lang="en-US" baseline="30000" dirty="0" smtClean="0">
                <a:cs typeface="Times New Roman" panose="02020603050405020304" pitchFamily="18" charset="0"/>
              </a:rPr>
              <a:t>t </a:t>
            </a:r>
            <a:r>
              <a:rPr lang="en-US" dirty="0" smtClean="0">
                <a:cs typeface="Times New Roman" panose="02020603050405020304" pitchFamily="18" charset="0"/>
              </a:rPr>
              <a:t>} = # of trees.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This proves rank A = N! Largest nonsingular </a:t>
            </a:r>
            <a:r>
              <a:rPr lang="en-US" dirty="0" err="1" smtClean="0">
                <a:cs typeface="Times New Roman" panose="02020603050405020304" pitchFamily="18" charset="0"/>
              </a:rPr>
              <a:t>submatrix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is N </a:t>
            </a:r>
            <a:r>
              <a:rPr lang="en-US" dirty="0" smtClean="0">
                <a:cs typeface="Times New Roman" panose="02020603050405020304" pitchFamily="18" charset="0"/>
              </a:rPr>
              <a:t>x </a:t>
            </a:r>
            <a:r>
              <a:rPr lang="en-US" dirty="0" smtClean="0">
                <a:cs typeface="Times New Roman" panose="02020603050405020304" pitchFamily="18" charset="0"/>
              </a:rPr>
              <a:t>N.</a:t>
            </a:r>
            <a:endParaRPr lang="en-US" dirty="0" smtClean="0">
              <a:cs typeface="Times New Roman" panose="02020603050405020304" pitchFamily="18" charset="0"/>
            </a:endParaRPr>
          </a:p>
          <a:p>
            <a:pPr algn="ctr"/>
            <a:endParaRPr lang="en-US" sz="1600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54" y="2879815"/>
            <a:ext cx="161925" cy="114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316" y="2920273"/>
            <a:ext cx="161925" cy="114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670" y="3464836"/>
            <a:ext cx="161925" cy="114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624" y="4274461"/>
            <a:ext cx="161925" cy="11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49" y="4274461"/>
            <a:ext cx="161925" cy="114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11" y="4274461"/>
            <a:ext cx="161925" cy="114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87" y="4274461"/>
            <a:ext cx="161925" cy="114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187" y="4274461"/>
            <a:ext cx="161925" cy="114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897" y="4826911"/>
            <a:ext cx="161925" cy="114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397" y="4826911"/>
            <a:ext cx="161925" cy="114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47" y="4826911"/>
            <a:ext cx="161925" cy="114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149" y="5369836"/>
            <a:ext cx="16192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745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13-c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07880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Graph Theory, Topological Analysis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21" y="2382403"/>
            <a:ext cx="6919786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30" y="1332537"/>
            <a:ext cx="24193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916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14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18389"/>
            <a:ext cx="39798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Times New Roman" panose="02020603050405020304" pitchFamily="18" charset="0"/>
              </a:rPr>
              <a:t>Graph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imes New Roman" panose="02020603050405020304" pitchFamily="18" charset="0"/>
              </a:rPr>
              <a:t>These trees can be found by systematically listing possible combinations of the three branches. These are listed below.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75" y="2680920"/>
            <a:ext cx="3902205" cy="3635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7881" y="1307914"/>
            <a:ext cx="39798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imes New Roman" panose="02020603050405020304" pitchFamily="18" charset="0"/>
              </a:rPr>
              <a:t>Each entry in the list must now scrutinized to see if it contains all nodes and no loops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620" y="2175518"/>
            <a:ext cx="4229340" cy="41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756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62833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Graph Theory, Topological Analysis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3124080" y="631656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ECE 580</a:t>
            </a:r>
            <a:endParaRPr dirty="0"/>
          </a:p>
        </p:txBody>
      </p:sp>
      <p:sp>
        <p:nvSpPr>
          <p:cNvPr id="138" name="CustomShape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en-US" dirty="0" smtClean="0"/>
              <a:t>15-a</a:t>
            </a:r>
            <a:endParaRPr dirty="0"/>
          </a:p>
        </p:txBody>
      </p:sp>
      <p:sp>
        <p:nvSpPr>
          <p:cNvPr id="139" name="TextShape 4"/>
          <p:cNvSpPr txBox="1"/>
          <p:nvPr/>
        </p:nvSpPr>
        <p:spPr>
          <a:xfrm>
            <a:off x="1143000" y="492282"/>
            <a:ext cx="7524720" cy="581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Calibri"/>
              </a:rPr>
              <a:t>Graph Theory, Topological Analysis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18389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Branch-to-Node Voltage Transformation: (KVL)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Branch Voltage Vector: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30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=[v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,v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,…,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 Voltage Vector: E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[e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,e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,…,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 KVL, if branch k goes from node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node j, so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         and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-1, then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jk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="1" baseline="30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column of A]</a:t>
            </a:r>
            <a:r>
              <a:rPr lang="en-US" sz="16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 =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+…+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Nk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US" sz="1600" b="1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general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 =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baseline="30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600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135" y="1871134"/>
            <a:ext cx="161925" cy="114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305" y="3011487"/>
            <a:ext cx="104775" cy="123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483" y="3695978"/>
            <a:ext cx="4931317" cy="2519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3893779"/>
            <a:ext cx="3979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Branch voltages expressed in terms of node voltages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there are fewer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Purpose: formulate smallest set of linear equations before solving them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675" y="2284634"/>
            <a:ext cx="161925" cy="114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475" y="3591838"/>
            <a:ext cx="161925" cy="114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35" y="3593329"/>
            <a:ext cx="161925" cy="114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746" y="3594656"/>
            <a:ext cx="161925" cy="114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915" y="3165354"/>
            <a:ext cx="16192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67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7970</TotalTime>
  <Words>1229</Words>
  <Application>Microsoft Office PowerPoint</Application>
  <PresentationFormat>On-screen Show (4:3)</PresentationFormat>
  <Paragraphs>302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</dc:creator>
  <cp:lastModifiedBy>Gabor Temes</cp:lastModifiedBy>
  <cp:revision>326</cp:revision>
  <dcterms:modified xsi:type="dcterms:W3CDTF">2014-10-02T22:46:49Z</dcterms:modified>
</cp:coreProperties>
</file>